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7" r:id="rId2"/>
    <p:sldId id="262" r:id="rId3"/>
    <p:sldId id="259" r:id="rId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236" autoAdjust="0"/>
  </p:normalViewPr>
  <p:slideViewPr>
    <p:cSldViewPr>
      <p:cViewPr varScale="1">
        <p:scale>
          <a:sx n="94" d="100"/>
          <a:sy n="94" d="100"/>
        </p:scale>
        <p:origin x="-216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0813CE22-AC99-4A9F-9978-7C2173350F58}" type="datetimeFigureOut">
              <a:rPr lang="en-US" smtClean="0"/>
              <a:t>6/28/2017</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51DF3170-EE30-4306-A7E0-87CA50E66345}" type="slidenum">
              <a:rPr lang="en-US" smtClean="0"/>
              <a:t>‹#›</a:t>
            </a:fld>
            <a:endParaRPr lang="en-US"/>
          </a:p>
        </p:txBody>
      </p:sp>
    </p:spTree>
    <p:extLst>
      <p:ext uri="{BB962C8B-B14F-4D97-AF65-F5344CB8AC3E}">
        <p14:creationId xmlns:p14="http://schemas.microsoft.com/office/powerpoint/2010/main" val="742068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problem that had reared its ugly head amongst the Galatians wasn’t merely because a </a:t>
            </a:r>
            <a:r>
              <a:rPr lang="en-US" sz="1200" kern="1200" baseline="0" dirty="0" smtClean="0">
                <a:solidFill>
                  <a:schemeClr val="tx1"/>
                </a:solidFill>
                <a:effectLst/>
                <a:latin typeface="+mn-lt"/>
                <a:ea typeface="+mn-ea"/>
                <a:cs typeface="+mn-cs"/>
              </a:rPr>
              <a:t>false gospel had been taught. There was the consequences of this false gospel, adherence to the law, that had created a negative leavening affect regarding their attitudes. Seeking justification by law is to seek justification by self. This foments into pride which naturally leads to looking down on others who do not adhere to your standards. This disdain shows itself in fighting, division, envy, jealousy, and other lusts of the flesh. Having shown the Galatians that this is evidence they are walking by the flesh and not by the Spirit, he is now seeking to show them what kinds of attitudes the Holy Spirit should be manifesting in each of their lives by way of practical application. It should lead to an attitude of seeking the welfare of our brethren, both spiritually and materially, which is the import behind this last chapter in this epistle to the Galatian churches.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DE2B7BB4-8004-4494-A8E2-8C41EB554459}" type="slidenum">
              <a:rPr lang="en-US" altLang="en-US" smtClean="0"/>
              <a:pPr>
                <a:defRPr/>
              </a:pPr>
              <a:t>1</a:t>
            </a:fld>
            <a:endParaRPr lang="en-US" altLang="en-US"/>
          </a:p>
        </p:txBody>
      </p:sp>
    </p:spTree>
    <p:extLst>
      <p:ext uri="{BB962C8B-B14F-4D97-AF65-F5344CB8AC3E}">
        <p14:creationId xmlns:p14="http://schemas.microsoft.com/office/powerpoint/2010/main" val="2785415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3F1480-EC1B-4810-8876-37BC26F1F03B}" type="slidenum">
              <a:rPr lang="en-US" altLang="en-US" smtClean="0"/>
              <a:pPr eaLnBrk="1" hangingPunct="1">
                <a:spcBef>
                  <a:spcPct val="0"/>
                </a:spcBef>
              </a:pPr>
              <a:t>2</a:t>
            </a:fld>
            <a:endParaRPr lang="en-US" altLang="en-US" smtClean="0"/>
          </a:p>
        </p:txBody>
      </p:sp>
      <p:sp>
        <p:nvSpPr>
          <p:cNvPr id="8195"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p:txBody>
          <a:bodyPr/>
          <a:lstStyle/>
          <a:p>
            <a:pPr marL="228600" indent="-228600" eaLnBrk="1" hangingPunct="1">
              <a:buFontTx/>
              <a:buAutoNum type="arabicParenR"/>
              <a:defRPr/>
            </a:pPr>
            <a:r>
              <a:rPr lang="en-US" altLang="en-US" sz="1200" u="sng" dirty="0" smtClean="0"/>
              <a:t>Why should those who are spiritual seek to restore brethren?</a:t>
            </a:r>
          </a:p>
          <a:p>
            <a:pPr marL="0" indent="0" eaLnBrk="1" hangingPunct="1">
              <a:buFontTx/>
              <a:buNone/>
              <a:defRPr/>
            </a:pPr>
            <a:endParaRPr lang="en-US" altLang="en-US" sz="1200" u="sng" baseline="0" dirty="0" smtClean="0"/>
          </a:p>
          <a:p>
            <a:pPr marL="228600" indent="-228600" eaLnBrk="1" hangingPunct="1">
              <a:buFontTx/>
              <a:buAutoNum type="alphaLcParenR"/>
              <a:defRPr/>
            </a:pPr>
            <a:r>
              <a:rPr lang="en-US" altLang="en-US" sz="1200" u="none" baseline="0" dirty="0" smtClean="0"/>
              <a:t>For exhibiting the right attitude</a:t>
            </a:r>
          </a:p>
          <a:p>
            <a:pPr marL="0" indent="0" eaLnBrk="1" hangingPunct="1">
              <a:buFontTx/>
              <a:buNone/>
              <a:defRPr/>
            </a:pPr>
            <a:endParaRPr lang="en-US" altLang="en-US" sz="1200" u="none" baseline="0" dirty="0" smtClean="0"/>
          </a:p>
          <a:p>
            <a:pPr marL="0" indent="0" eaLnBrk="1" hangingPunct="1">
              <a:buFontTx/>
              <a:buNone/>
              <a:defRPr/>
            </a:pPr>
            <a:r>
              <a:rPr lang="en-US" altLang="en-US" sz="1200" u="none" baseline="0" dirty="0" smtClean="0"/>
              <a:t>Anyone seeking to restore another must exhibit attitudes of mercy, compassion, empathy, and gentleness. If I approach someone with disgust, haughtiness, or ugliness, I am more likely to steer that person away from restoration than to bring them to it. The golden rule must always be practiced, approaching how I would wish to be approached if the situation were reversed.</a:t>
            </a:r>
          </a:p>
          <a:p>
            <a:pPr marL="0" indent="0" eaLnBrk="1" hangingPunct="1">
              <a:buFontTx/>
              <a:buNone/>
              <a:defRPr/>
            </a:pPr>
            <a:endParaRPr lang="en-US" altLang="en-US" sz="1200" u="none" baseline="0" dirty="0" smtClean="0"/>
          </a:p>
          <a:p>
            <a:pPr marL="0" indent="0" eaLnBrk="1" hangingPunct="1">
              <a:buFontTx/>
              <a:buNone/>
              <a:defRPr/>
            </a:pPr>
            <a:r>
              <a:rPr lang="en-US" altLang="en-US" sz="1200" u="none" baseline="0" dirty="0" smtClean="0"/>
              <a:t>b) For exhibiting wisdom</a:t>
            </a:r>
          </a:p>
          <a:p>
            <a:pPr marL="0" indent="0" eaLnBrk="1" hangingPunct="1">
              <a:buFontTx/>
              <a:buNone/>
              <a:defRPr/>
            </a:pPr>
            <a:endParaRPr lang="en-US" altLang="en-US" sz="1200" u="none" baseline="0" dirty="0" smtClean="0"/>
          </a:p>
          <a:p>
            <a:pPr marL="0" indent="0" eaLnBrk="1" hangingPunct="1">
              <a:buFontTx/>
              <a:buNone/>
              <a:defRPr/>
            </a:pPr>
            <a:r>
              <a:rPr lang="en-US" altLang="en-US" sz="1200" u="none" baseline="0" dirty="0" smtClean="0"/>
              <a:t>Wisdom is indicative of restoration. There are questions I need to ask before trying to restore another. Have I developed a healthy enough relationship with this person that they will receive my pleas? Can I be direct with this person or should I go the route Nathan did with David? Jude 22-23 is applicable because how we approach will often be dictated by where this person is or has been spiritually in the past.</a:t>
            </a:r>
          </a:p>
          <a:p>
            <a:pPr marL="0" indent="0" eaLnBrk="1" hangingPunct="1">
              <a:buFontTx/>
              <a:buNone/>
              <a:defRPr/>
            </a:pPr>
            <a:endParaRPr lang="en-US" altLang="en-US" sz="1200" u="none" baseline="0" dirty="0" smtClean="0"/>
          </a:p>
          <a:p>
            <a:pPr marL="0" indent="0" eaLnBrk="1" hangingPunct="1">
              <a:buFontTx/>
              <a:buNone/>
              <a:defRPr/>
            </a:pPr>
            <a:r>
              <a:rPr lang="en-US" altLang="en-US" sz="1200" u="none" baseline="0" dirty="0" smtClean="0"/>
              <a:t>c) For exhibiting earnestness</a:t>
            </a:r>
          </a:p>
          <a:p>
            <a:pPr marL="0" indent="0" eaLnBrk="1" hangingPunct="1">
              <a:buFontTx/>
              <a:buNone/>
              <a:defRPr/>
            </a:pPr>
            <a:endParaRPr lang="en-US" altLang="en-US" sz="1200" u="none" baseline="0" dirty="0" smtClean="0"/>
          </a:p>
          <a:p>
            <a:pPr marL="0" indent="0" eaLnBrk="1" hangingPunct="1">
              <a:buFontTx/>
              <a:buNone/>
              <a:defRPr/>
            </a:pPr>
            <a:r>
              <a:rPr lang="en-US" altLang="en-US" sz="1200" u="none" baseline="0" dirty="0" smtClean="0"/>
              <a:t>Only those who are spiritual will truly understand the urgency of restoring a brother early. Spiritual people know that the longer you wait, the more hardened a heart can become. For example, a person who has stopped attending services should have already been showing signs of apostasy that spiritual brethren who are being alert should have honed in on.</a:t>
            </a:r>
          </a:p>
          <a:p>
            <a:pPr marL="0" indent="0" eaLnBrk="1" hangingPunct="1">
              <a:buFontTx/>
              <a:buNone/>
              <a:defRPr/>
            </a:pPr>
            <a:endParaRPr lang="en-US" altLang="en-US" sz="1200" u="sng" baseline="0" dirty="0" smtClean="0"/>
          </a:p>
          <a:p>
            <a:pPr marL="0" indent="0" eaLnBrk="1" hangingPunct="1">
              <a:buFontTx/>
              <a:buNone/>
              <a:defRPr/>
            </a:pPr>
            <a:r>
              <a:rPr lang="en-US" altLang="en-US" sz="1200" u="none" baseline="0" dirty="0" smtClean="0"/>
              <a:t>2)</a:t>
            </a:r>
            <a:r>
              <a:rPr lang="en-US" altLang="en-US" sz="1200" u="sng" baseline="0" dirty="0" smtClean="0"/>
              <a:t> </a:t>
            </a:r>
            <a:r>
              <a:rPr lang="en-US" altLang="en-US" sz="1200" u="sng" dirty="0" smtClean="0"/>
              <a:t>How does bearing one another’s burdens fulfill the law of Christ?</a:t>
            </a:r>
            <a:endParaRPr lang="en-US" altLang="en-US" sz="1200" u="none" dirty="0" smtClean="0"/>
          </a:p>
          <a:p>
            <a:pPr marL="0" indent="0" eaLnBrk="1" hangingPunct="1">
              <a:buFontTx/>
              <a:buNone/>
              <a:defRPr/>
            </a:pPr>
            <a:endParaRPr lang="en-US" altLang="en-US" sz="1200" u="none" baseline="0" dirty="0" smtClean="0"/>
          </a:p>
          <a:p>
            <a:pPr marL="0" indent="0" eaLnBrk="1" hangingPunct="1">
              <a:buFontTx/>
              <a:buNone/>
              <a:defRPr/>
            </a:pPr>
            <a:r>
              <a:rPr lang="en-US" altLang="en-US" sz="1200" u="none" baseline="0" dirty="0" smtClean="0"/>
              <a:t>In His ministry, Jesus said the 1</a:t>
            </a:r>
            <a:r>
              <a:rPr lang="en-US" altLang="en-US" sz="1200" u="none" baseline="30000" dirty="0" smtClean="0"/>
              <a:t>st</a:t>
            </a:r>
            <a:r>
              <a:rPr lang="en-US" altLang="en-US" sz="1200" u="none" baseline="0" dirty="0" smtClean="0"/>
              <a:t> and 2</a:t>
            </a:r>
            <a:r>
              <a:rPr lang="en-US" altLang="en-US" sz="1200" u="none" baseline="30000" dirty="0" smtClean="0"/>
              <a:t>nd</a:t>
            </a:r>
            <a:r>
              <a:rPr lang="en-US" altLang="en-US" sz="1200" u="none" baseline="0" dirty="0" smtClean="0"/>
              <a:t> greatest commandments is where the entire Law depended (Matt 22:40). Therefore, when we hold one another in such high regard that we are living the 2</a:t>
            </a:r>
            <a:r>
              <a:rPr lang="en-US" altLang="en-US" sz="1200" u="none" baseline="30000" dirty="0" smtClean="0"/>
              <a:t>nd</a:t>
            </a:r>
            <a:r>
              <a:rPr lang="en-US" altLang="en-US" sz="1200" u="none" baseline="0" dirty="0" smtClean="0"/>
              <a:t> greatest commandment, we will bear their burdens in all things, especially those of a spiritual magnitude that often seems heaviest. Our relationship in Christ is a “one another” relationship in which each member depends on another member of the body to sustain it. When each member is doing its part, it leads to the successful growth of the body (Eph 4:16). </a:t>
            </a:r>
          </a:p>
          <a:p>
            <a:pPr marL="0" indent="0" eaLnBrk="1" hangingPunct="1">
              <a:buFontTx/>
              <a:buNone/>
              <a:defRPr/>
            </a:pPr>
            <a:endParaRPr lang="en-US" altLang="en-US" sz="1200" u="none" baseline="0" dirty="0" smtClean="0"/>
          </a:p>
          <a:p>
            <a:pPr marL="0" indent="0" eaLnBrk="1" hangingPunct="1">
              <a:buFontTx/>
              <a:buNone/>
              <a:defRPr/>
            </a:pPr>
            <a:r>
              <a:rPr lang="en-US" altLang="en-US" sz="1200" u="none" baseline="0" dirty="0" smtClean="0"/>
              <a:t>3) </a:t>
            </a:r>
            <a:r>
              <a:rPr lang="en-US" altLang="en-US" sz="1200" u="sng" dirty="0" smtClean="0"/>
              <a:t>Why are vs. 3 &amp; 4 an important admonition for both the Judaizers and Galatians they had influenced?</a:t>
            </a:r>
          </a:p>
          <a:p>
            <a:pPr marL="0" indent="0" eaLnBrk="1" hangingPunct="1">
              <a:buFontTx/>
              <a:buNone/>
              <a:defRPr/>
            </a:pPr>
            <a:endParaRPr lang="en-US" altLang="en-US" sz="1200"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a:t>
            </a:r>
            <a:r>
              <a:rPr lang="en-US" sz="1200" kern="1200" baseline="0" dirty="0" smtClean="0">
                <a:solidFill>
                  <a:schemeClr val="tx1"/>
                </a:solidFill>
                <a:effectLst/>
                <a:latin typeface="+mn-lt"/>
                <a:ea typeface="+mn-ea"/>
                <a:cs typeface="+mn-cs"/>
              </a:rPr>
              <a:t> fits well </a:t>
            </a:r>
            <a:r>
              <a:rPr lang="en-US" sz="1200" kern="1200" dirty="0" smtClean="0">
                <a:solidFill>
                  <a:schemeClr val="tx1"/>
                </a:solidFill>
                <a:effectLst/>
                <a:latin typeface="+mn-lt"/>
                <a:ea typeface="+mn-ea"/>
                <a:cs typeface="+mn-cs"/>
              </a:rPr>
              <a:t>with the conceit mentioned in 5:26, the party mentality of the Judaizers in (4:17).  We go wrong when we compare ourselves to others because all of us,</a:t>
            </a:r>
            <a:r>
              <a:rPr lang="en-US" sz="1200" kern="1200" baseline="0" dirty="0" smtClean="0">
                <a:solidFill>
                  <a:schemeClr val="tx1"/>
                </a:solidFill>
                <a:effectLst/>
                <a:latin typeface="+mn-lt"/>
                <a:ea typeface="+mn-ea"/>
                <a:cs typeface="+mn-cs"/>
              </a:rPr>
              <a:t> when compared to Christ, are nothing. So there is no room for boasting or attitudes of superiority. Comparing ourselves always to Christ, who died to save us from our sins, will help us to retain the humility we need. </a:t>
            </a:r>
            <a:r>
              <a:rPr lang="en-US" sz="1200" kern="1200" dirty="0" smtClean="0">
                <a:solidFill>
                  <a:schemeClr val="tx1"/>
                </a:solidFill>
                <a:effectLst/>
                <a:latin typeface="+mn-lt"/>
                <a:ea typeface="+mn-ea"/>
                <a:cs typeface="+mn-cs"/>
              </a:rPr>
              <a:t>And so, how do I measure up w/Jesus?  If there is cause</a:t>
            </a:r>
            <a:r>
              <a:rPr lang="en-US" sz="1200" kern="1200" baseline="0" dirty="0" smtClean="0">
                <a:solidFill>
                  <a:schemeClr val="tx1"/>
                </a:solidFill>
                <a:effectLst/>
                <a:latin typeface="+mn-lt"/>
                <a:ea typeface="+mn-ea"/>
                <a:cs typeface="+mn-cs"/>
              </a:rPr>
              <a:t> to rejoice, let it be</a:t>
            </a:r>
            <a:r>
              <a:rPr lang="en-US" sz="1200" kern="1200" dirty="0" smtClean="0">
                <a:solidFill>
                  <a:schemeClr val="tx1"/>
                </a:solidFill>
                <a:effectLst/>
                <a:latin typeface="+mn-lt"/>
                <a:ea typeface="+mn-ea"/>
                <a:cs typeface="+mn-cs"/>
              </a:rPr>
              <a:t> because of my teaching, my encouragement of others, and the fact that I have served those in</a:t>
            </a:r>
            <a:r>
              <a:rPr lang="en-US" sz="1200" kern="1200" baseline="0" dirty="0" smtClean="0">
                <a:solidFill>
                  <a:schemeClr val="tx1"/>
                </a:solidFill>
                <a:effectLst/>
                <a:latin typeface="+mn-lt"/>
                <a:ea typeface="+mn-ea"/>
                <a:cs typeface="+mn-cs"/>
              </a:rPr>
              <a:t> need. </a:t>
            </a:r>
            <a:r>
              <a:rPr lang="en-US" altLang="en-US" sz="1200" u="none" baseline="0" dirty="0" smtClean="0"/>
              <a:t>But even if we’ve done everything, we are unworthy servants because we’ve only done that which we ought to have already done (Luke 17:10).</a:t>
            </a:r>
          </a:p>
          <a:p>
            <a:pPr marL="0" indent="0" eaLnBrk="1" hangingPunct="1">
              <a:buFontTx/>
              <a:buNone/>
              <a:defRPr/>
            </a:pPr>
            <a:endParaRPr lang="en-US" altLang="en-US" sz="1200" u="sng" baseline="0" dirty="0" smtClean="0"/>
          </a:p>
          <a:p>
            <a:pPr marL="0" indent="0" eaLnBrk="1" hangingPunct="1">
              <a:buFontTx/>
              <a:buNone/>
              <a:defRPr/>
            </a:pPr>
            <a:r>
              <a:rPr lang="en-US" altLang="en-US" sz="1200" u="none" baseline="0" dirty="0" smtClean="0"/>
              <a:t>4)</a:t>
            </a:r>
            <a:r>
              <a:rPr lang="en-US" altLang="en-US" sz="1200" u="sng" baseline="0" dirty="0" smtClean="0"/>
              <a:t> </a:t>
            </a:r>
            <a:r>
              <a:rPr lang="en-US" altLang="en-US" sz="1200" u="sng" dirty="0" smtClean="0"/>
              <a:t>How do we reconcile vs. 2 with the seemingly contradictory vs. 5?</a:t>
            </a:r>
            <a:endParaRPr lang="en-US" altLang="en-US" sz="1200" u="none" dirty="0" smtClean="0"/>
          </a:p>
          <a:p>
            <a:pPr marL="0" indent="0" eaLnBrk="1" hangingPunct="1">
              <a:buFontTx/>
              <a:buNone/>
              <a:defRPr/>
            </a:pPr>
            <a:endParaRPr lang="en-US" altLang="en-US" sz="1200" u="none" baseline="0" dirty="0" smtClean="0"/>
          </a:p>
          <a:p>
            <a:r>
              <a:rPr lang="en-US" sz="1200" kern="1200" dirty="0" smtClean="0">
                <a:solidFill>
                  <a:schemeClr val="tx1"/>
                </a:solidFill>
                <a:effectLst/>
                <a:latin typeface="+mn-lt"/>
                <a:ea typeface="+mn-ea"/>
                <a:cs typeface="+mn-cs"/>
              </a:rPr>
              <a:t>These 2 seemingly</a:t>
            </a:r>
            <a:r>
              <a:rPr lang="en-US" sz="1200" kern="1200" baseline="0" dirty="0" smtClean="0">
                <a:solidFill>
                  <a:schemeClr val="tx1"/>
                </a:solidFill>
                <a:effectLst/>
                <a:latin typeface="+mn-lt"/>
                <a:ea typeface="+mn-ea"/>
                <a:cs typeface="+mn-cs"/>
              </a:rPr>
              <a:t> contradictory statements </a:t>
            </a:r>
            <a:r>
              <a:rPr lang="en-US" sz="1200" kern="1200" dirty="0" smtClean="0">
                <a:solidFill>
                  <a:schemeClr val="tx1"/>
                </a:solidFill>
                <a:effectLst/>
                <a:latin typeface="+mn-lt"/>
                <a:ea typeface="+mn-ea"/>
                <a:cs typeface="+mn-cs"/>
              </a:rPr>
              <a:t>must be understood in their individual contexts.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first statement involves assisting</a:t>
            </a:r>
            <a:r>
              <a:rPr lang="en-US" sz="1200" kern="1200" baseline="0" dirty="0" smtClean="0">
                <a:solidFill>
                  <a:schemeClr val="tx1"/>
                </a:solidFill>
                <a:effectLst/>
                <a:latin typeface="+mn-lt"/>
                <a:ea typeface="+mn-ea"/>
                <a:cs typeface="+mn-cs"/>
              </a:rPr>
              <a:t> those who</a:t>
            </a:r>
            <a:r>
              <a:rPr lang="en-US" sz="1200" kern="1200" dirty="0" smtClean="0">
                <a:solidFill>
                  <a:schemeClr val="tx1"/>
                </a:solidFill>
                <a:effectLst/>
                <a:latin typeface="+mn-lt"/>
                <a:ea typeface="+mn-ea"/>
                <a:cs typeface="+mn-cs"/>
              </a:rPr>
              <a:t> succumb to the flesh,</a:t>
            </a:r>
            <a:r>
              <a:rPr lang="en-US" sz="1200" kern="1200" baseline="0" dirty="0" smtClean="0">
                <a:solidFill>
                  <a:schemeClr val="tx1"/>
                </a:solidFill>
                <a:effectLst/>
                <a:latin typeface="+mn-lt"/>
                <a:ea typeface="+mn-ea"/>
                <a:cs typeface="+mn-cs"/>
              </a:rPr>
              <a:t> something we have all been guilty of. </a:t>
            </a:r>
            <a:r>
              <a:rPr lang="en-US" sz="1200" kern="1200" dirty="0" smtClean="0">
                <a:solidFill>
                  <a:schemeClr val="tx1"/>
                </a:solidFill>
                <a:effectLst/>
                <a:latin typeface="+mn-lt"/>
                <a:ea typeface="+mn-ea"/>
                <a:cs typeface="+mn-cs"/>
              </a:rPr>
              <a:t>The second statement refers to the work that we are expected to do in view of the opportunities God has given us.  I am ultimately responsible for what I</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am and what I do, but God has blessed me with loving, spiritual brethren who will help</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me be what I should be, even as I stumble</a:t>
            </a:r>
            <a:r>
              <a:rPr lang="en-US" sz="1200" kern="1200" baseline="0" dirty="0" smtClean="0">
                <a:solidFill>
                  <a:schemeClr val="tx1"/>
                </a:solidFill>
                <a:effectLst/>
                <a:latin typeface="+mn-lt"/>
                <a:ea typeface="+mn-ea"/>
                <a:cs typeface="+mn-cs"/>
              </a:rPr>
              <a:t> from time to time. This is no contradiction, it is the body being the body – as a member, I aid other members by being aided by those same members.</a:t>
            </a:r>
            <a:endParaRPr lang="en-US" altLang="en-US" sz="1200" u="none" baseline="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3F1480-EC1B-4810-8876-37BC26F1F03B}" type="slidenum">
              <a:rPr lang="en-US" altLang="en-US" smtClean="0"/>
              <a:pPr eaLnBrk="1" hangingPunct="1">
                <a:spcBef>
                  <a:spcPct val="0"/>
                </a:spcBef>
              </a:pPr>
              <a:t>3</a:t>
            </a:fld>
            <a:endParaRPr lang="en-US" altLang="en-US" smtClean="0"/>
          </a:p>
        </p:txBody>
      </p:sp>
      <p:sp>
        <p:nvSpPr>
          <p:cNvPr id="8195"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p:txBody>
          <a:bodyPr/>
          <a:lstStyle/>
          <a:p>
            <a:pPr marL="228600" indent="-228600" eaLnBrk="1" hangingPunct="1">
              <a:buFontTx/>
              <a:buAutoNum type="arabicParenR"/>
              <a:defRPr/>
            </a:pPr>
            <a:r>
              <a:rPr lang="en-US" altLang="en-US" sz="1200" u="sng" dirty="0" smtClean="0"/>
              <a:t>From vs. 6, what is included in “all good things”?</a:t>
            </a:r>
            <a:endParaRPr lang="en-US" altLang="en-US" sz="1200" u="none" dirty="0" smtClean="0"/>
          </a:p>
          <a:p>
            <a:pPr marL="0" indent="0" eaLnBrk="1" hangingPunct="1">
              <a:buFontTx/>
              <a:buNone/>
              <a:defRPr/>
            </a:pPr>
            <a:endParaRPr lang="en-US" altLang="en-US" sz="1200" u="none" dirty="0" smtClean="0"/>
          </a:p>
          <a:p>
            <a:r>
              <a:rPr lang="en-US" sz="1200" kern="1200" dirty="0" smtClean="0">
                <a:solidFill>
                  <a:schemeClr val="tx1"/>
                </a:solidFill>
                <a:effectLst/>
                <a:latin typeface="+mn-lt"/>
                <a:ea typeface="+mn-ea"/>
                <a:cs typeface="+mn-cs"/>
              </a:rPr>
              <a:t>Paul has already encouraged the spiritual support for brethren struggling</a:t>
            </a:r>
            <a:r>
              <a:rPr lang="en-US" sz="1200" kern="1200" baseline="0" dirty="0" smtClean="0">
                <a:solidFill>
                  <a:schemeClr val="tx1"/>
                </a:solidFill>
                <a:effectLst/>
                <a:latin typeface="+mn-lt"/>
                <a:ea typeface="+mn-ea"/>
                <a:cs typeface="+mn-cs"/>
              </a:rPr>
              <a:t> in </a:t>
            </a:r>
            <a:r>
              <a:rPr lang="en-US" sz="1200" kern="1200" dirty="0" smtClean="0">
                <a:solidFill>
                  <a:schemeClr val="tx1"/>
                </a:solidFill>
                <a:effectLst/>
                <a:latin typeface="+mn-lt"/>
                <a:ea typeface="+mn-ea"/>
                <a:cs typeface="+mn-cs"/>
              </a:rPr>
              <a:t>sin (6:1), so he now urges the material supporting of those who have devoted their life to teaching the word.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There is no separate clergy or priesthood in the Lord’s church, but there were men who had devoted themselves fully to the task of teaching and preaching and evangelism.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Paul indicates that such men should be supported in reciprocation for the blessing they have imparted (cf. 1 Cor 9:7-14). This is crucial</a:t>
            </a:r>
            <a:r>
              <a:rPr lang="en-US" sz="1200" kern="1200" baseline="0" dirty="0" smtClean="0">
                <a:solidFill>
                  <a:schemeClr val="tx1"/>
                </a:solidFill>
                <a:effectLst/>
                <a:latin typeface="+mn-lt"/>
                <a:ea typeface="+mn-ea"/>
                <a:cs typeface="+mn-cs"/>
              </a:rPr>
              <a:t> for the growth and sustainability of any local congregation as history has shown that not doing so has led God’s temple to fall into disarray (Neh 13:10-14)</a:t>
            </a:r>
            <a:endParaRPr lang="en-US" altLang="en-US" sz="1200" u="none" dirty="0" smtClean="0"/>
          </a:p>
          <a:p>
            <a:pPr marL="0" indent="0" eaLnBrk="1" hangingPunct="1">
              <a:buFontTx/>
              <a:buNone/>
              <a:defRPr/>
            </a:pPr>
            <a:endParaRPr lang="en-US" altLang="en-US" sz="1200" u="none" dirty="0" smtClean="0"/>
          </a:p>
          <a:p>
            <a:pPr marL="0" indent="0" eaLnBrk="1" hangingPunct="1">
              <a:buFontTx/>
              <a:buNone/>
              <a:defRPr/>
            </a:pPr>
            <a:r>
              <a:rPr lang="en-US" altLang="en-US" sz="1200" u="none" dirty="0" smtClean="0"/>
              <a:t>2) </a:t>
            </a:r>
            <a:r>
              <a:rPr lang="en-US" altLang="en-US" sz="1200" u="sng" dirty="0" smtClean="0"/>
              <a:t>How does Paul’s warning about sowing/reaping bolster his prior admonition to walk by the Spirit and not the flesh?</a:t>
            </a:r>
          </a:p>
          <a:p>
            <a:pPr marL="0" indent="0" eaLnBrk="1" hangingPunct="1">
              <a:buFontTx/>
              <a:buNone/>
              <a:defRPr/>
            </a:pPr>
            <a:endParaRPr lang="en-US" altLang="en-US" sz="1200" u="sng" dirty="0" smtClean="0"/>
          </a:p>
          <a:p>
            <a:r>
              <a:rPr lang="en-US" sz="1200" kern="1200" dirty="0" smtClean="0">
                <a:solidFill>
                  <a:schemeClr val="tx1"/>
                </a:solidFill>
                <a:effectLst/>
                <a:latin typeface="+mn-lt"/>
                <a:ea typeface="+mn-ea"/>
                <a:cs typeface="+mn-cs"/>
              </a:rPr>
              <a:t>When seed is sown, it will produce after its own kind.</a:t>
            </a:r>
            <a:r>
              <a:rPr lang="en-US" sz="1200" kern="1200" baseline="0" dirty="0" smtClean="0">
                <a:solidFill>
                  <a:schemeClr val="tx1"/>
                </a:solidFill>
                <a:effectLst/>
                <a:latin typeface="+mn-lt"/>
                <a:ea typeface="+mn-ea"/>
                <a:cs typeface="+mn-cs"/>
              </a:rPr>
              <a:t> This extends beyond being an</a:t>
            </a:r>
            <a:r>
              <a:rPr lang="en-US" sz="1200" kern="1200" dirty="0" smtClean="0">
                <a:solidFill>
                  <a:schemeClr val="tx1"/>
                </a:solidFill>
                <a:effectLst/>
                <a:latin typeface="+mn-lt"/>
                <a:ea typeface="+mn-ea"/>
                <a:cs typeface="+mn-cs"/>
              </a:rPr>
              <a:t> agricultural truth to the spiritual realm. If our efforts in life are aimed</a:t>
            </a:r>
            <a:r>
              <a:rPr lang="en-US" sz="1200" kern="1200" baseline="0" dirty="0" smtClean="0">
                <a:solidFill>
                  <a:schemeClr val="tx1"/>
                </a:solidFill>
                <a:effectLst/>
                <a:latin typeface="+mn-lt"/>
                <a:ea typeface="+mn-ea"/>
                <a:cs typeface="+mn-cs"/>
              </a:rPr>
              <a:t> toward the flesh</a:t>
            </a:r>
            <a:r>
              <a:rPr lang="en-US" sz="1200" kern="1200" dirty="0" smtClean="0">
                <a:solidFill>
                  <a:schemeClr val="tx1"/>
                </a:solidFill>
                <a:effectLst/>
                <a:latin typeface="+mn-lt"/>
                <a:ea typeface="+mn-ea"/>
                <a:cs typeface="+mn-cs"/>
              </a:rPr>
              <a:t>, we should not be surprised when we reap corruption.</a:t>
            </a:r>
            <a:r>
              <a:rPr lang="en-US" sz="1200" kern="1200" baseline="0" dirty="0" smtClean="0">
                <a:solidFill>
                  <a:schemeClr val="tx1"/>
                </a:solidFill>
                <a:effectLst/>
                <a:latin typeface="+mn-lt"/>
                <a:ea typeface="+mn-ea"/>
                <a:cs typeface="+mn-cs"/>
              </a:rPr>
              <a:t> And so honestly </a:t>
            </a:r>
            <a:r>
              <a:rPr lang="en-US" sz="1200" kern="1200" smtClean="0">
                <a:solidFill>
                  <a:schemeClr val="tx1"/>
                </a:solidFill>
                <a:effectLst/>
                <a:latin typeface="+mn-lt"/>
                <a:ea typeface="+mn-ea"/>
                <a:cs typeface="+mn-cs"/>
              </a:rPr>
              <a:t>evaluating our </a:t>
            </a:r>
            <a:r>
              <a:rPr lang="en-US" sz="1200" kern="1200" dirty="0" smtClean="0">
                <a:solidFill>
                  <a:schemeClr val="tx1"/>
                </a:solidFill>
                <a:effectLst/>
                <a:latin typeface="+mn-lt"/>
                <a:ea typeface="+mn-ea"/>
                <a:cs typeface="+mn-cs"/>
              </a:rPr>
              <a:t>expenditures will reveal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what harvest we should expect.</a:t>
            </a:r>
            <a:r>
              <a:rPr lang="en-US" sz="1200" kern="1200" baseline="0" dirty="0" smtClean="0">
                <a:solidFill>
                  <a:schemeClr val="tx1"/>
                </a:solidFill>
                <a:effectLst/>
                <a:latin typeface="+mn-lt"/>
                <a:ea typeface="+mn-ea"/>
                <a:cs typeface="+mn-cs"/>
              </a:rPr>
              <a:t> Even for those </a:t>
            </a:r>
            <a:r>
              <a:rPr lang="en-US" sz="1200" kern="1200" dirty="0" smtClean="0">
                <a:solidFill>
                  <a:schemeClr val="tx1"/>
                </a:solidFill>
                <a:effectLst/>
                <a:latin typeface="+mn-lt"/>
                <a:ea typeface="+mn-ea"/>
                <a:cs typeface="+mn-cs"/>
              </a:rPr>
              <a:t>who are sowing to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Spirit,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run the risk of growing weary in our service.</a:t>
            </a:r>
            <a:r>
              <a:rPr lang="en-US" sz="1200" kern="1200" baseline="0" dirty="0" smtClean="0">
                <a:solidFill>
                  <a:schemeClr val="tx1"/>
                </a:solidFill>
                <a:effectLst/>
                <a:latin typeface="+mn-lt"/>
                <a:ea typeface="+mn-ea"/>
                <a:cs typeface="+mn-cs"/>
              </a:rPr>
              <a:t> And so w</a:t>
            </a:r>
            <a:r>
              <a:rPr lang="en-US" sz="1200" kern="1200" dirty="0" smtClean="0">
                <a:solidFill>
                  <a:schemeClr val="tx1"/>
                </a:solidFill>
                <a:effectLst/>
                <a:latin typeface="+mn-lt"/>
                <a:ea typeface="+mn-ea"/>
                <a:cs typeface="+mn-cs"/>
              </a:rPr>
              <a:t>e must not measure the harvest by external circumstances but rather by the promise that faithful, patient sowing will produce the harvest God desires.  It is too easy to measure “success”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by human standards and lose heart when those standards are unmet.</a:t>
            </a:r>
            <a:endParaRPr lang="en-US" altLang="en-US" sz="1200" u="none" dirty="0" smtClean="0"/>
          </a:p>
          <a:p>
            <a:pPr marL="0" indent="0" eaLnBrk="1" hangingPunct="1">
              <a:buFontTx/>
              <a:buNone/>
              <a:defRPr/>
            </a:pPr>
            <a:endParaRPr lang="en-US" altLang="en-US" sz="1200" u="sng" dirty="0" smtClean="0"/>
          </a:p>
          <a:p>
            <a:pPr marL="0" indent="0" eaLnBrk="1" hangingPunct="1">
              <a:buFontTx/>
              <a:buNone/>
              <a:defRPr/>
            </a:pPr>
            <a:r>
              <a:rPr lang="en-US" altLang="en-US" sz="1200" u="none" dirty="0" smtClean="0"/>
              <a:t>3)</a:t>
            </a:r>
            <a:r>
              <a:rPr lang="en-US" altLang="en-US" sz="1200" u="sng" dirty="0" smtClean="0"/>
              <a:t> Why does Paul put more emphasis on doing good for other Christians?</a:t>
            </a:r>
            <a:endParaRPr lang="en-US" altLang="en-US" sz="1200" u="none" dirty="0" smtClean="0"/>
          </a:p>
          <a:p>
            <a:pPr marL="0" indent="0" eaLnBrk="1" hangingPunct="1">
              <a:buFontTx/>
              <a:buNone/>
              <a:defRPr/>
            </a:pPr>
            <a:endParaRPr lang="en-US" altLang="en-US" sz="1200" u="none" dirty="0" smtClean="0"/>
          </a:p>
          <a:p>
            <a:pPr marL="0" indent="0" eaLnBrk="1" hangingPunct="1">
              <a:buFontTx/>
              <a:buNone/>
              <a:defRPr/>
            </a:pPr>
            <a:r>
              <a:rPr lang="en-US" altLang="en-US" sz="1200" u="none" dirty="0" smtClean="0"/>
              <a:t>Anyone knows that family</a:t>
            </a:r>
            <a:r>
              <a:rPr lang="en-US" altLang="en-US" sz="1200" u="none" baseline="0" dirty="0" smtClean="0"/>
              <a:t> takes precedence over friends. How much more should the family of God take over any earthly relationship? And so be a blessing to others, whether in the household of God or not. But those of like precious faith should need to be on forefront of our mind in that these relationships will last beyond eternity.</a:t>
            </a:r>
            <a:endParaRPr lang="en-US" altLang="en-US" sz="1200" u="none"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F045ED-BC42-4FEA-B893-C6398910A72A}" type="datetimeFigureOut">
              <a:rPr lang="en-US" smtClean="0"/>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2685867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045ED-BC42-4FEA-B893-C6398910A72A}" type="datetimeFigureOut">
              <a:rPr lang="en-US" smtClean="0"/>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978908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045ED-BC42-4FEA-B893-C6398910A72A}" type="datetimeFigureOut">
              <a:rPr lang="en-US" smtClean="0"/>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395801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045ED-BC42-4FEA-B893-C6398910A72A}" type="datetimeFigureOut">
              <a:rPr lang="en-US" smtClean="0"/>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2726221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045ED-BC42-4FEA-B893-C6398910A72A}" type="datetimeFigureOut">
              <a:rPr lang="en-US" smtClean="0"/>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445122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F045ED-BC42-4FEA-B893-C6398910A72A}" type="datetimeFigureOut">
              <a:rPr lang="en-US" smtClean="0"/>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411844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F045ED-BC42-4FEA-B893-C6398910A72A}" type="datetimeFigureOut">
              <a:rPr lang="en-US" smtClean="0"/>
              <a:t>6/28/2017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716600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F045ED-BC42-4FEA-B893-C6398910A72A}" type="datetimeFigureOut">
              <a:rPr lang="en-US" smtClean="0"/>
              <a:t>6/28/2017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881586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045ED-BC42-4FEA-B893-C6398910A72A}" type="datetimeFigureOut">
              <a:rPr lang="en-US" smtClean="0"/>
              <a:t>6/28/2017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4143268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F045ED-BC42-4FEA-B893-C6398910A72A}" type="datetimeFigureOut">
              <a:rPr lang="en-US" smtClean="0"/>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146800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F045ED-BC42-4FEA-B893-C6398910A72A}" type="datetimeFigureOut">
              <a:rPr lang="en-US" smtClean="0"/>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829787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045ED-BC42-4FEA-B893-C6398910A72A}" type="datetimeFigureOut">
              <a:rPr lang="en-US" smtClean="0"/>
              <a:t>6/28/2017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C6747-500E-4741-AE80-6448ECF92A0F}" type="slidenum">
              <a:rPr lang="en-US" smtClean="0"/>
              <a:t>‹#›</a:t>
            </a:fld>
            <a:endParaRPr lang="en-US"/>
          </a:p>
        </p:txBody>
      </p:sp>
    </p:spTree>
    <p:extLst>
      <p:ext uri="{BB962C8B-B14F-4D97-AF65-F5344CB8AC3E}">
        <p14:creationId xmlns:p14="http://schemas.microsoft.com/office/powerpoint/2010/main" val="1905427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pastormarkmanning.com/wp-content/uploads/2015/10/Galatians_Title-1024x76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8666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838200"/>
          </a:xfrm>
        </p:spPr>
        <p:txBody>
          <a:bodyPr>
            <a:noAutofit/>
          </a:bodyPr>
          <a:lstStyle/>
          <a:p>
            <a:r>
              <a:rPr lang="en-US" altLang="en-US" sz="5200" b="1" dirty="0"/>
              <a:t>Be Responsible For One Another</a:t>
            </a:r>
            <a:endParaRPr lang="en-US" altLang="en-US" sz="5200" b="1" dirty="0" smtClean="0"/>
          </a:p>
        </p:txBody>
      </p:sp>
      <p:sp>
        <p:nvSpPr>
          <p:cNvPr id="3075" name="Rectangle 3"/>
          <p:cNvSpPr>
            <a:spLocks noGrp="1" noChangeArrowheads="1"/>
          </p:cNvSpPr>
          <p:nvPr>
            <p:ph type="body" idx="1"/>
          </p:nvPr>
        </p:nvSpPr>
        <p:spPr>
          <a:xfrm>
            <a:off x="6019800" y="762000"/>
            <a:ext cx="3124200" cy="6096000"/>
          </a:xfrm>
        </p:spPr>
        <p:txBody>
          <a:bodyPr>
            <a:noAutofit/>
          </a:bodyPr>
          <a:lstStyle/>
          <a:p>
            <a:pPr marL="0" indent="0">
              <a:buNone/>
            </a:pPr>
            <a:r>
              <a:rPr lang="en-US" altLang="en-US" sz="2000" b="1" dirty="0" smtClean="0"/>
              <a:t>Gal 6:1-5</a:t>
            </a:r>
            <a:r>
              <a:rPr lang="en-US" altLang="en-US" sz="2000" dirty="0" smtClean="0"/>
              <a:t> – “</a:t>
            </a:r>
            <a:r>
              <a:rPr lang="en-US" altLang="en-US" sz="2000" baseline="30000" dirty="0" smtClean="0"/>
              <a:t>1</a:t>
            </a:r>
            <a:r>
              <a:rPr lang="en-US" sz="2000" dirty="0" smtClean="0"/>
              <a:t>Brethren</a:t>
            </a:r>
            <a:r>
              <a:rPr lang="en-US" sz="2000" dirty="0"/>
              <a:t>, even </a:t>
            </a:r>
            <a:r>
              <a:rPr lang="en-US" sz="2000" dirty="0" smtClean="0"/>
              <a:t>if anyone </a:t>
            </a:r>
            <a:r>
              <a:rPr lang="en-US" sz="2000" dirty="0"/>
              <a:t>is caught in any trespass, you who are spiritual, restore such a one in a spirit of gentleness; each one looking to yourself, so that you too will not be tempted. </a:t>
            </a:r>
            <a:r>
              <a:rPr lang="en-US" sz="2000" baseline="30000" dirty="0"/>
              <a:t>2</a:t>
            </a:r>
            <a:r>
              <a:rPr lang="en-US" sz="2000" dirty="0" smtClean="0"/>
              <a:t>Bear </a:t>
            </a:r>
            <a:r>
              <a:rPr lang="en-US" sz="2000" dirty="0"/>
              <a:t>one another’s burdens, and thereby fulfill the law of Christ. </a:t>
            </a:r>
            <a:r>
              <a:rPr lang="en-US" sz="2000" baseline="30000" dirty="0" smtClean="0"/>
              <a:t>3</a:t>
            </a:r>
            <a:r>
              <a:rPr lang="en-US" sz="2000" dirty="0" smtClean="0"/>
              <a:t>For </a:t>
            </a:r>
            <a:r>
              <a:rPr lang="en-US" sz="2000" dirty="0"/>
              <a:t>if anyone thinks he is something when he is nothing, he deceives himself. </a:t>
            </a:r>
            <a:r>
              <a:rPr lang="en-US" sz="2000" baseline="30000" dirty="0" smtClean="0"/>
              <a:t>4</a:t>
            </a:r>
            <a:r>
              <a:rPr lang="en-US" sz="2000" dirty="0" smtClean="0"/>
              <a:t>But </a:t>
            </a:r>
            <a:r>
              <a:rPr lang="en-US" sz="2000" dirty="0"/>
              <a:t>each one must examine his own work, and then he will have reason for boasting in regard to himself alone, and not in regard to another. </a:t>
            </a:r>
            <a:r>
              <a:rPr lang="en-US" sz="2000" baseline="30000" dirty="0" smtClean="0"/>
              <a:t>5</a:t>
            </a:r>
            <a:r>
              <a:rPr lang="en-US" sz="2000" dirty="0" smtClean="0"/>
              <a:t>For </a:t>
            </a:r>
            <a:r>
              <a:rPr lang="en-US" sz="2000" dirty="0"/>
              <a:t>each one will bear his own load.</a:t>
            </a:r>
            <a:r>
              <a:rPr lang="en-US" altLang="en-US" sz="2000" dirty="0" smtClean="0"/>
              <a:t>”</a:t>
            </a:r>
          </a:p>
        </p:txBody>
      </p:sp>
      <p:sp>
        <p:nvSpPr>
          <p:cNvPr id="3076" name="Rectangle 1"/>
          <p:cNvSpPr>
            <a:spLocks noChangeArrowheads="1"/>
          </p:cNvSpPr>
          <p:nvPr/>
        </p:nvSpPr>
        <p:spPr bwMode="auto">
          <a:xfrm>
            <a:off x="0" y="838200"/>
            <a:ext cx="6172200" cy="629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buFontTx/>
              <a:buAutoNum type="arabicParenR"/>
            </a:pPr>
            <a:r>
              <a:rPr lang="en-US" altLang="en-US" sz="2400" u="sng" dirty="0" smtClean="0"/>
              <a:t>Why should those who are spiritual seek to restore brethren?</a:t>
            </a:r>
          </a:p>
          <a:p>
            <a:pPr lvl="1" eaLnBrk="1" hangingPunct="1">
              <a:lnSpc>
                <a:spcPct val="80000"/>
              </a:lnSpc>
              <a:spcBef>
                <a:spcPct val="0"/>
              </a:spcBef>
              <a:buFont typeface="+mj-lt"/>
              <a:buAutoNum type="alphaLcParenR"/>
            </a:pPr>
            <a:endParaRPr lang="en-US" altLang="en-US" sz="600" u="sng" dirty="0" smtClean="0"/>
          </a:p>
          <a:p>
            <a:pPr lvl="1" eaLnBrk="1" hangingPunct="1">
              <a:lnSpc>
                <a:spcPct val="80000"/>
              </a:lnSpc>
              <a:spcBef>
                <a:spcPct val="0"/>
              </a:spcBef>
              <a:buFont typeface="+mj-lt"/>
              <a:buAutoNum type="alphaLcParenR"/>
            </a:pPr>
            <a:r>
              <a:rPr lang="en-US" altLang="en-US" sz="1800" dirty="0" smtClean="0"/>
              <a:t>For exhibiting the right attitude, wisdom, and earnestness</a:t>
            </a:r>
          </a:p>
          <a:p>
            <a:pPr lvl="1" eaLnBrk="1" hangingPunct="1">
              <a:lnSpc>
                <a:spcPct val="80000"/>
              </a:lnSpc>
              <a:spcBef>
                <a:spcPct val="0"/>
              </a:spcBef>
              <a:buFont typeface="+mj-lt"/>
              <a:buAutoNum type="alphaLcParenR"/>
            </a:pPr>
            <a:endParaRPr lang="en-US" altLang="en-US" sz="600" dirty="0" smtClean="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a:t>
            </a:r>
            <a:r>
              <a:rPr lang="en-US" sz="1800" dirty="0" smtClean="0"/>
              <a:t>Those seeking </a:t>
            </a:r>
            <a:r>
              <a:rPr lang="en-US" sz="1800" dirty="0"/>
              <a:t>the </a:t>
            </a:r>
            <a:r>
              <a:rPr lang="en-US" sz="1800" dirty="0" smtClean="0"/>
              <a:t>welfare </a:t>
            </a:r>
            <a:r>
              <a:rPr lang="en-US" sz="1800" dirty="0"/>
              <a:t>of </a:t>
            </a:r>
            <a:r>
              <a:rPr lang="en-US" sz="1800" dirty="0" smtClean="0"/>
              <a:t>their brethren understand </a:t>
            </a:r>
            <a:r>
              <a:rPr lang="en-US" sz="1800" dirty="0"/>
              <a:t>their plight </a:t>
            </a:r>
            <a:r>
              <a:rPr lang="en-US" sz="1800" dirty="0" smtClean="0"/>
              <a:t>more clearly  </a:t>
            </a:r>
            <a:endParaRPr lang="en-US" sz="1800" dirty="0"/>
          </a:p>
          <a:p>
            <a:pPr lvl="1" eaLnBrk="1" hangingPunct="1">
              <a:lnSpc>
                <a:spcPct val="80000"/>
              </a:lnSpc>
              <a:spcBef>
                <a:spcPct val="0"/>
              </a:spcBef>
              <a:buFont typeface="+mj-lt"/>
              <a:buAutoNum type="alphaLcParenR"/>
            </a:pPr>
            <a:endParaRPr lang="en-US" altLang="en-US" sz="600" u="sng" dirty="0" smtClean="0"/>
          </a:p>
          <a:p>
            <a:pPr eaLnBrk="1" hangingPunct="1">
              <a:lnSpc>
                <a:spcPct val="80000"/>
              </a:lnSpc>
              <a:spcBef>
                <a:spcPct val="0"/>
              </a:spcBef>
              <a:buFontTx/>
              <a:buAutoNum type="arabicParenR"/>
            </a:pPr>
            <a:r>
              <a:rPr lang="en-US" altLang="en-US" sz="2400" u="sng" dirty="0" smtClean="0"/>
              <a:t>How does bearing one another’s burdens fulfill the law of Christ?</a:t>
            </a:r>
          </a:p>
          <a:p>
            <a:pPr lvl="1" eaLnBrk="1" hangingPunct="1">
              <a:lnSpc>
                <a:spcPct val="80000"/>
              </a:lnSpc>
              <a:spcBef>
                <a:spcPct val="0"/>
              </a:spcBef>
              <a:buFontTx/>
              <a:buAutoNum type="alphaLcParenR"/>
            </a:pPr>
            <a:endParaRPr lang="en-US" altLang="en-US" sz="600" u="sng" dirty="0" smtClean="0"/>
          </a:p>
          <a:p>
            <a:pPr lvl="1" eaLnBrk="1" hangingPunct="1">
              <a:lnSpc>
                <a:spcPct val="80000"/>
              </a:lnSpc>
              <a:spcBef>
                <a:spcPct val="0"/>
              </a:spcBef>
              <a:buFont typeface="+mj-lt"/>
              <a:buAutoNum type="alphaLcParenR"/>
            </a:pPr>
            <a:r>
              <a:rPr lang="en-US" altLang="en-US" sz="1800" dirty="0" smtClean="0"/>
              <a:t>It exemplifies the 2</a:t>
            </a:r>
            <a:r>
              <a:rPr lang="en-US" altLang="en-US" sz="1800" baseline="30000" dirty="0" smtClean="0"/>
              <a:t>nd</a:t>
            </a:r>
            <a:r>
              <a:rPr lang="en-US" altLang="en-US" sz="1800" dirty="0" smtClean="0"/>
              <a:t> greatest commandment</a:t>
            </a:r>
          </a:p>
          <a:p>
            <a:pPr lvl="1" eaLnBrk="1" hangingPunct="1">
              <a:lnSpc>
                <a:spcPct val="80000"/>
              </a:lnSpc>
              <a:spcBef>
                <a:spcPct val="0"/>
              </a:spcBef>
              <a:buFont typeface="+mj-lt"/>
              <a:buAutoNum type="alphaLcParenR"/>
            </a:pPr>
            <a:endParaRPr lang="en-US" altLang="en-US" sz="600" dirty="0" smtClean="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Disciples share a “one another” mentality</a:t>
            </a:r>
          </a:p>
          <a:p>
            <a:pPr lvl="1" eaLnBrk="1" hangingPunct="1">
              <a:lnSpc>
                <a:spcPct val="80000"/>
              </a:lnSpc>
              <a:spcBef>
                <a:spcPct val="0"/>
              </a:spcBef>
              <a:buFont typeface="+mj-lt"/>
              <a:buAutoNum type="alphaLcParenR"/>
            </a:pPr>
            <a:endParaRPr lang="en-US" altLang="en-US" sz="600" dirty="0" smtClean="0"/>
          </a:p>
          <a:p>
            <a:pPr eaLnBrk="1" hangingPunct="1">
              <a:lnSpc>
                <a:spcPct val="80000"/>
              </a:lnSpc>
              <a:spcBef>
                <a:spcPct val="0"/>
              </a:spcBef>
              <a:buFontTx/>
              <a:buAutoNum type="arabicParenR"/>
            </a:pPr>
            <a:r>
              <a:rPr lang="en-US" altLang="en-US" sz="2400" u="sng" dirty="0" smtClean="0"/>
              <a:t>Why are vs. 3 &amp; 4 an important admonition for the Galatians?</a:t>
            </a:r>
          </a:p>
          <a:p>
            <a:pPr lvl="1" eaLnBrk="1" hangingPunct="1">
              <a:lnSpc>
                <a:spcPct val="80000"/>
              </a:lnSpc>
              <a:spcBef>
                <a:spcPct val="0"/>
              </a:spcBef>
              <a:buFont typeface="+mj-lt"/>
              <a:buAutoNum type="alphaLcParenR"/>
            </a:pPr>
            <a:endParaRPr lang="en-US" altLang="en-US" sz="600" dirty="0" smtClean="0"/>
          </a:p>
          <a:p>
            <a:pPr lvl="1" eaLnBrk="1" hangingPunct="1">
              <a:lnSpc>
                <a:spcPct val="80000"/>
              </a:lnSpc>
              <a:spcBef>
                <a:spcPct val="0"/>
              </a:spcBef>
              <a:buFont typeface="+mj-lt"/>
              <a:buAutoNum type="alphaLcParenR"/>
            </a:pPr>
            <a:r>
              <a:rPr lang="en-US" altLang="en-US" sz="1800" dirty="0" smtClean="0"/>
              <a:t>Because of the deceit mentioned in 5:26 and the “party” mentality of the Judaizers in 4:17</a:t>
            </a:r>
          </a:p>
          <a:p>
            <a:pPr lvl="1" eaLnBrk="1" hangingPunct="1">
              <a:lnSpc>
                <a:spcPct val="80000"/>
              </a:lnSpc>
              <a:spcBef>
                <a:spcPct val="0"/>
              </a:spcBef>
              <a:buFont typeface="+mj-lt"/>
              <a:buAutoNum type="alphaLcParenR"/>
            </a:pPr>
            <a:endParaRPr lang="en-US" altLang="en-US" sz="600" dirty="0" smtClean="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Self-inflation overlooks the fact we are “nothing” compared to our Savior</a:t>
            </a:r>
          </a:p>
          <a:p>
            <a:pPr lvl="1" eaLnBrk="1" hangingPunct="1">
              <a:lnSpc>
                <a:spcPct val="80000"/>
              </a:lnSpc>
              <a:spcBef>
                <a:spcPct val="0"/>
              </a:spcBef>
              <a:buFont typeface="+mj-lt"/>
              <a:buAutoNum type="alphaLcParenR"/>
            </a:pPr>
            <a:endParaRPr lang="en-US" altLang="en-US" sz="600" dirty="0" smtClean="0"/>
          </a:p>
          <a:p>
            <a:pPr eaLnBrk="1" hangingPunct="1">
              <a:lnSpc>
                <a:spcPct val="80000"/>
              </a:lnSpc>
              <a:spcBef>
                <a:spcPct val="0"/>
              </a:spcBef>
              <a:buFontTx/>
              <a:buAutoNum type="arabicParenR"/>
            </a:pPr>
            <a:r>
              <a:rPr lang="en-US" altLang="en-US" sz="2400" u="sng" dirty="0" smtClean="0"/>
              <a:t>How do we reconcile vs. 2 with the seemingly contradictory vs. 5?</a:t>
            </a:r>
          </a:p>
          <a:p>
            <a:pPr lvl="1" eaLnBrk="1" hangingPunct="1">
              <a:lnSpc>
                <a:spcPct val="80000"/>
              </a:lnSpc>
              <a:spcBef>
                <a:spcPct val="0"/>
              </a:spcBef>
              <a:buFont typeface="+mj-lt"/>
              <a:buAutoNum type="alphaLcParenR"/>
            </a:pPr>
            <a:endParaRPr lang="en-US" sz="600" dirty="0" smtClean="0"/>
          </a:p>
          <a:p>
            <a:pPr lvl="1" eaLnBrk="1" hangingPunct="1">
              <a:lnSpc>
                <a:spcPct val="80000"/>
              </a:lnSpc>
              <a:spcBef>
                <a:spcPct val="0"/>
              </a:spcBef>
              <a:buFont typeface="+mj-lt"/>
              <a:buAutoNum type="alphaLcParenR"/>
            </a:pPr>
            <a:r>
              <a:rPr lang="en-US" sz="1800" dirty="0" smtClean="0"/>
              <a:t>Aiding those who </a:t>
            </a:r>
            <a:r>
              <a:rPr lang="en-US" sz="1800" dirty="0"/>
              <a:t>succumb to the </a:t>
            </a:r>
            <a:r>
              <a:rPr lang="en-US" sz="1800" dirty="0" smtClean="0"/>
              <a:t>flesh vs. </a:t>
            </a:r>
            <a:r>
              <a:rPr lang="en-US" sz="1800" dirty="0"/>
              <a:t>the work </a:t>
            </a:r>
            <a:r>
              <a:rPr lang="en-US" sz="1800" dirty="0" smtClean="0"/>
              <a:t>we </a:t>
            </a:r>
            <a:r>
              <a:rPr lang="en-US" sz="1800" dirty="0"/>
              <a:t>are expected to do in view of the </a:t>
            </a:r>
            <a:r>
              <a:rPr lang="en-US" sz="1800" dirty="0" smtClean="0"/>
              <a:t>opportunities God has given us</a:t>
            </a:r>
            <a:endParaRPr lang="en-US" altLang="en-US" sz="1800" dirty="0"/>
          </a:p>
        </p:txBody>
      </p:sp>
    </p:spTree>
    <p:extLst>
      <p:ext uri="{BB962C8B-B14F-4D97-AF65-F5344CB8AC3E}">
        <p14:creationId xmlns:p14="http://schemas.microsoft.com/office/powerpoint/2010/main" val="385026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fade">
                                      <p:cBhvr>
                                        <p:cTn id="7" dur="500"/>
                                        <p:tgtEl>
                                          <p:spTgt spid="30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xEl>
                                              <p:pRg st="2" end="2"/>
                                            </p:txEl>
                                          </p:spTgt>
                                        </p:tgtEl>
                                        <p:attrNameLst>
                                          <p:attrName>style.visibility</p:attrName>
                                        </p:attrNameLst>
                                      </p:cBhvr>
                                      <p:to>
                                        <p:strVal val="visible"/>
                                      </p:to>
                                    </p:set>
                                    <p:animEffect transition="in" filter="fade">
                                      <p:cBhvr>
                                        <p:cTn id="12" dur="500"/>
                                        <p:tgtEl>
                                          <p:spTgt spid="307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xEl>
                                              <p:pRg st="4" end="4"/>
                                            </p:txEl>
                                          </p:spTgt>
                                        </p:tgtEl>
                                        <p:attrNameLst>
                                          <p:attrName>style.visibility</p:attrName>
                                        </p:attrNameLst>
                                      </p:cBhvr>
                                      <p:to>
                                        <p:strVal val="visible"/>
                                      </p:to>
                                    </p:set>
                                    <p:animEffect transition="in" filter="fade">
                                      <p:cBhvr>
                                        <p:cTn id="17" dur="500"/>
                                        <p:tgtEl>
                                          <p:spTgt spid="307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6">
                                            <p:txEl>
                                              <p:pRg st="6" end="6"/>
                                            </p:txEl>
                                          </p:spTgt>
                                        </p:tgtEl>
                                        <p:attrNameLst>
                                          <p:attrName>style.visibility</p:attrName>
                                        </p:attrNameLst>
                                      </p:cBhvr>
                                      <p:to>
                                        <p:strVal val="visible"/>
                                      </p:to>
                                    </p:set>
                                    <p:animEffect transition="in" filter="fade">
                                      <p:cBhvr>
                                        <p:cTn id="22" dur="500"/>
                                        <p:tgtEl>
                                          <p:spTgt spid="307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xEl>
                                              <p:pRg st="8" end="8"/>
                                            </p:txEl>
                                          </p:spTgt>
                                        </p:tgtEl>
                                        <p:attrNameLst>
                                          <p:attrName>style.visibility</p:attrName>
                                        </p:attrNameLst>
                                      </p:cBhvr>
                                      <p:to>
                                        <p:strVal val="visible"/>
                                      </p:to>
                                    </p:set>
                                    <p:animEffect transition="in" filter="fade">
                                      <p:cBhvr>
                                        <p:cTn id="27" dur="500"/>
                                        <p:tgtEl>
                                          <p:spTgt spid="307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6">
                                            <p:txEl>
                                              <p:pRg st="10" end="10"/>
                                            </p:txEl>
                                          </p:spTgt>
                                        </p:tgtEl>
                                        <p:attrNameLst>
                                          <p:attrName>style.visibility</p:attrName>
                                        </p:attrNameLst>
                                      </p:cBhvr>
                                      <p:to>
                                        <p:strVal val="visible"/>
                                      </p:to>
                                    </p:set>
                                    <p:animEffect transition="in" filter="fade">
                                      <p:cBhvr>
                                        <p:cTn id="32" dur="500"/>
                                        <p:tgtEl>
                                          <p:spTgt spid="307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6">
                                            <p:txEl>
                                              <p:pRg st="12" end="12"/>
                                            </p:txEl>
                                          </p:spTgt>
                                        </p:tgtEl>
                                        <p:attrNameLst>
                                          <p:attrName>style.visibility</p:attrName>
                                        </p:attrNameLst>
                                      </p:cBhvr>
                                      <p:to>
                                        <p:strVal val="visible"/>
                                      </p:to>
                                    </p:set>
                                    <p:animEffect transition="in" filter="fade">
                                      <p:cBhvr>
                                        <p:cTn id="37" dur="500"/>
                                        <p:tgtEl>
                                          <p:spTgt spid="3076">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76">
                                            <p:txEl>
                                              <p:pRg st="14" end="14"/>
                                            </p:txEl>
                                          </p:spTgt>
                                        </p:tgtEl>
                                        <p:attrNameLst>
                                          <p:attrName>style.visibility</p:attrName>
                                        </p:attrNameLst>
                                      </p:cBhvr>
                                      <p:to>
                                        <p:strVal val="visible"/>
                                      </p:to>
                                    </p:set>
                                    <p:animEffect transition="in" filter="fade">
                                      <p:cBhvr>
                                        <p:cTn id="42" dur="500"/>
                                        <p:tgtEl>
                                          <p:spTgt spid="3076">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6">
                                            <p:txEl>
                                              <p:pRg st="16" end="16"/>
                                            </p:txEl>
                                          </p:spTgt>
                                        </p:tgtEl>
                                        <p:attrNameLst>
                                          <p:attrName>style.visibility</p:attrName>
                                        </p:attrNameLst>
                                      </p:cBhvr>
                                      <p:to>
                                        <p:strVal val="visible"/>
                                      </p:to>
                                    </p:set>
                                    <p:animEffect transition="in" filter="fade">
                                      <p:cBhvr>
                                        <p:cTn id="47" dur="500"/>
                                        <p:tgtEl>
                                          <p:spTgt spid="3076">
                                            <p:txEl>
                                              <p:pRg st="16" end="1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76">
                                            <p:txEl>
                                              <p:pRg st="18" end="18"/>
                                            </p:txEl>
                                          </p:spTgt>
                                        </p:tgtEl>
                                        <p:attrNameLst>
                                          <p:attrName>style.visibility</p:attrName>
                                        </p:attrNameLst>
                                      </p:cBhvr>
                                      <p:to>
                                        <p:strVal val="visible"/>
                                      </p:to>
                                    </p:set>
                                    <p:animEffect transition="in" filter="fade">
                                      <p:cBhvr>
                                        <p:cTn id="52" dur="500"/>
                                        <p:tgtEl>
                                          <p:spTgt spid="3076">
                                            <p:txEl>
                                              <p:pRg st="18" end="1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076">
                                            <p:txEl>
                                              <p:pRg st="20" end="20"/>
                                            </p:txEl>
                                          </p:spTgt>
                                        </p:tgtEl>
                                        <p:attrNameLst>
                                          <p:attrName>style.visibility</p:attrName>
                                        </p:attrNameLst>
                                      </p:cBhvr>
                                      <p:to>
                                        <p:strVal val="visible"/>
                                      </p:to>
                                    </p:set>
                                    <p:animEffect transition="in" filter="fade">
                                      <p:cBhvr>
                                        <p:cTn id="57" dur="500"/>
                                        <p:tgtEl>
                                          <p:spTgt spid="3076">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762000"/>
          </a:xfrm>
        </p:spPr>
        <p:txBody>
          <a:bodyPr>
            <a:noAutofit/>
          </a:bodyPr>
          <a:lstStyle/>
          <a:p>
            <a:r>
              <a:rPr lang="en-US" altLang="en-US" sz="5200" b="1" dirty="0"/>
              <a:t>Be Responsible For One Another</a:t>
            </a:r>
            <a:endParaRPr lang="en-US" altLang="en-US" sz="5200" b="1" dirty="0" smtClean="0"/>
          </a:p>
        </p:txBody>
      </p:sp>
      <p:sp>
        <p:nvSpPr>
          <p:cNvPr id="3075" name="Rectangle 3"/>
          <p:cNvSpPr>
            <a:spLocks noGrp="1" noChangeArrowheads="1"/>
          </p:cNvSpPr>
          <p:nvPr>
            <p:ph type="body" idx="1"/>
          </p:nvPr>
        </p:nvSpPr>
        <p:spPr>
          <a:xfrm>
            <a:off x="5715000" y="838200"/>
            <a:ext cx="3429000" cy="6019800"/>
          </a:xfrm>
        </p:spPr>
        <p:txBody>
          <a:bodyPr>
            <a:noAutofit/>
          </a:bodyPr>
          <a:lstStyle/>
          <a:p>
            <a:pPr marL="0" indent="0">
              <a:buNone/>
            </a:pPr>
            <a:r>
              <a:rPr lang="en-US" altLang="en-US" sz="2000" b="1" dirty="0" smtClean="0"/>
              <a:t>Gal 6:6-10</a:t>
            </a:r>
            <a:r>
              <a:rPr lang="en-US" altLang="en-US" sz="2000" dirty="0" smtClean="0"/>
              <a:t> – “</a:t>
            </a:r>
            <a:r>
              <a:rPr lang="en-US" sz="2000" baseline="30000" dirty="0" smtClean="0"/>
              <a:t>6</a:t>
            </a:r>
            <a:r>
              <a:rPr lang="en-US" sz="2000" dirty="0" smtClean="0"/>
              <a:t>The </a:t>
            </a:r>
            <a:r>
              <a:rPr lang="en-US" sz="2000" dirty="0"/>
              <a:t>one who is taught the word is to share all good things with the one who teaches him. </a:t>
            </a:r>
            <a:r>
              <a:rPr lang="en-US" sz="2000" baseline="30000" dirty="0" smtClean="0"/>
              <a:t>7</a:t>
            </a:r>
            <a:r>
              <a:rPr lang="en-US" sz="2000" dirty="0" smtClean="0"/>
              <a:t>Do </a:t>
            </a:r>
            <a:r>
              <a:rPr lang="en-US" sz="2000" dirty="0"/>
              <a:t>not be deceived, God is not mocked; for whatever a man sows, this he will also reap. </a:t>
            </a:r>
            <a:r>
              <a:rPr lang="en-US" sz="2000" baseline="30000" dirty="0" smtClean="0"/>
              <a:t>8</a:t>
            </a:r>
            <a:r>
              <a:rPr lang="en-US" sz="2000" dirty="0" smtClean="0"/>
              <a:t>For </a:t>
            </a:r>
            <a:r>
              <a:rPr lang="en-US" sz="2000" dirty="0"/>
              <a:t>the one who sows to his own flesh will from the flesh reap corruption, but the one who sows to the Spirit will from the Spirit reap eternal life. </a:t>
            </a:r>
            <a:r>
              <a:rPr lang="en-US" sz="2000" baseline="30000" dirty="0" smtClean="0"/>
              <a:t>9</a:t>
            </a:r>
            <a:r>
              <a:rPr lang="en-US" sz="2000" dirty="0" smtClean="0"/>
              <a:t>Let </a:t>
            </a:r>
            <a:r>
              <a:rPr lang="en-US" sz="2000" dirty="0"/>
              <a:t>us not lose heart in doing good, for in due time we will reap if we do not grow weary. </a:t>
            </a:r>
            <a:r>
              <a:rPr lang="en-US" sz="2000" baseline="30000" dirty="0" smtClean="0"/>
              <a:t>10</a:t>
            </a:r>
            <a:r>
              <a:rPr lang="en-US" sz="2000" dirty="0" smtClean="0"/>
              <a:t>So then, while </a:t>
            </a:r>
            <a:r>
              <a:rPr lang="en-US" sz="2000" dirty="0"/>
              <a:t>we have opportunity, let us do good to all people, and especially to those who are of the household of the faith</a:t>
            </a:r>
            <a:r>
              <a:rPr lang="en-US" sz="2000" dirty="0" smtClean="0"/>
              <a:t>.</a:t>
            </a:r>
            <a:r>
              <a:rPr lang="en-US" altLang="en-US" sz="2000" dirty="0" smtClean="0"/>
              <a:t>”</a:t>
            </a:r>
          </a:p>
        </p:txBody>
      </p:sp>
      <p:sp>
        <p:nvSpPr>
          <p:cNvPr id="3076" name="Rectangle 1"/>
          <p:cNvSpPr>
            <a:spLocks noChangeArrowheads="1"/>
          </p:cNvSpPr>
          <p:nvPr/>
        </p:nvSpPr>
        <p:spPr bwMode="auto">
          <a:xfrm>
            <a:off x="0" y="914400"/>
            <a:ext cx="5791200" cy="568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buFontTx/>
              <a:buAutoNum type="arabicParenR"/>
            </a:pPr>
            <a:r>
              <a:rPr lang="en-US" altLang="en-US" sz="2400" u="sng" dirty="0" smtClean="0"/>
              <a:t>From vs. 6, what is included in “all good things”?</a:t>
            </a:r>
          </a:p>
          <a:p>
            <a:pPr lvl="1" eaLnBrk="1" hangingPunct="1">
              <a:lnSpc>
                <a:spcPct val="80000"/>
              </a:lnSpc>
              <a:spcBef>
                <a:spcPct val="0"/>
              </a:spcBef>
              <a:buFont typeface="+mj-lt"/>
              <a:buAutoNum type="alphaLcParenR"/>
            </a:pPr>
            <a:endParaRPr lang="en-US" altLang="en-US" sz="800" u="sng" dirty="0" smtClean="0"/>
          </a:p>
          <a:p>
            <a:pPr lvl="1" eaLnBrk="1" hangingPunct="1">
              <a:lnSpc>
                <a:spcPct val="80000"/>
              </a:lnSpc>
              <a:spcBef>
                <a:spcPct val="0"/>
              </a:spcBef>
              <a:buFont typeface="+mj-lt"/>
              <a:buAutoNum type="alphaLcParenR"/>
            </a:pPr>
            <a:r>
              <a:rPr lang="en-US" altLang="en-US" sz="1800" dirty="0" smtClean="0"/>
              <a:t>Material support for those devoted to teaching the word</a:t>
            </a:r>
          </a:p>
          <a:p>
            <a:pPr lvl="1" eaLnBrk="1" hangingPunct="1">
              <a:lnSpc>
                <a:spcPct val="80000"/>
              </a:lnSpc>
              <a:spcBef>
                <a:spcPct val="0"/>
              </a:spcBef>
              <a:buFont typeface="+mj-lt"/>
              <a:buAutoNum type="alphaLcParenR"/>
            </a:pPr>
            <a:endParaRPr lang="en-US" altLang="en-US" sz="800" dirty="0" smtClean="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Such men should be supported reciprocally for the blessing they imparted</a:t>
            </a:r>
          </a:p>
          <a:p>
            <a:pPr lvl="1" eaLnBrk="1" hangingPunct="1">
              <a:lnSpc>
                <a:spcPct val="80000"/>
              </a:lnSpc>
              <a:spcBef>
                <a:spcPct val="0"/>
              </a:spcBef>
              <a:buFont typeface="+mj-lt"/>
              <a:buAutoNum type="alphaLcParenR"/>
            </a:pPr>
            <a:endParaRPr lang="en-US" altLang="en-US" sz="800" dirty="0" smtClean="0"/>
          </a:p>
          <a:p>
            <a:pPr eaLnBrk="1" hangingPunct="1">
              <a:lnSpc>
                <a:spcPct val="80000"/>
              </a:lnSpc>
              <a:spcBef>
                <a:spcPct val="0"/>
              </a:spcBef>
              <a:buFontTx/>
              <a:buAutoNum type="arabicParenR"/>
            </a:pPr>
            <a:r>
              <a:rPr lang="en-US" altLang="en-US" sz="2400" u="sng" dirty="0" smtClean="0"/>
              <a:t>How does Paul’s warning about sowing/reaping bolster his prior admonition to walk by the Spirit and not the flesh?</a:t>
            </a:r>
          </a:p>
          <a:p>
            <a:pPr lvl="1" eaLnBrk="1" hangingPunct="1">
              <a:lnSpc>
                <a:spcPct val="80000"/>
              </a:lnSpc>
              <a:spcBef>
                <a:spcPct val="0"/>
              </a:spcBef>
              <a:buFont typeface="+mj-lt"/>
              <a:buAutoNum type="alphaLcParenR"/>
            </a:pPr>
            <a:endParaRPr lang="en-US" altLang="en-US" sz="800" dirty="0" smtClean="0"/>
          </a:p>
          <a:p>
            <a:pPr lvl="1" eaLnBrk="1" hangingPunct="1">
              <a:lnSpc>
                <a:spcPct val="80000"/>
              </a:lnSpc>
              <a:spcBef>
                <a:spcPct val="0"/>
              </a:spcBef>
              <a:buFont typeface="+mj-lt"/>
              <a:buAutoNum type="alphaLcParenR"/>
            </a:pPr>
            <a:r>
              <a:rPr lang="en-US" altLang="en-US" sz="1800" dirty="0" smtClean="0"/>
              <a:t>Sown seed will reap fruit after its own kind</a:t>
            </a:r>
          </a:p>
          <a:p>
            <a:pPr lvl="1" eaLnBrk="1" hangingPunct="1">
              <a:lnSpc>
                <a:spcPct val="80000"/>
              </a:lnSpc>
              <a:spcBef>
                <a:spcPct val="0"/>
              </a:spcBef>
              <a:buFont typeface="+mj-lt"/>
              <a:buAutoNum type="alphaLcParenR"/>
            </a:pPr>
            <a:endParaRPr lang="en-US" altLang="en-US" sz="800" dirty="0" smtClean="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By honestly evaluating our expenditures, it will reveal what harvest we should expect</a:t>
            </a:r>
          </a:p>
          <a:p>
            <a:pPr lvl="1" eaLnBrk="1" hangingPunct="1">
              <a:lnSpc>
                <a:spcPct val="80000"/>
              </a:lnSpc>
              <a:spcBef>
                <a:spcPct val="0"/>
              </a:spcBef>
              <a:buFont typeface="+mj-lt"/>
              <a:buAutoNum type="alphaLcParenR"/>
            </a:pPr>
            <a:endParaRPr lang="en-US" altLang="en-US" sz="800" dirty="0" smtClean="0"/>
          </a:p>
          <a:p>
            <a:pPr eaLnBrk="1" hangingPunct="1">
              <a:lnSpc>
                <a:spcPct val="80000"/>
              </a:lnSpc>
              <a:spcBef>
                <a:spcPct val="0"/>
              </a:spcBef>
              <a:buFontTx/>
              <a:buAutoNum type="arabicParenR"/>
            </a:pPr>
            <a:r>
              <a:rPr lang="en-US" altLang="en-US" sz="2400" u="sng" dirty="0"/>
              <a:t>W</a:t>
            </a:r>
            <a:r>
              <a:rPr lang="en-US" altLang="en-US" sz="2400" u="sng" dirty="0" smtClean="0"/>
              <a:t>hy would Paul put more emphasis on doing good for other Christians?</a:t>
            </a:r>
          </a:p>
          <a:p>
            <a:pPr lvl="1" eaLnBrk="1" hangingPunct="1">
              <a:lnSpc>
                <a:spcPct val="80000"/>
              </a:lnSpc>
              <a:spcBef>
                <a:spcPct val="0"/>
              </a:spcBef>
              <a:buFont typeface="+mj-lt"/>
              <a:buAutoNum type="alphaLcParenR"/>
            </a:pPr>
            <a:endParaRPr lang="en-US" altLang="en-US" sz="800" dirty="0" smtClean="0"/>
          </a:p>
          <a:p>
            <a:pPr lvl="1" eaLnBrk="1" hangingPunct="1">
              <a:lnSpc>
                <a:spcPct val="80000"/>
              </a:lnSpc>
              <a:spcBef>
                <a:spcPct val="0"/>
              </a:spcBef>
              <a:buFont typeface="+mj-lt"/>
              <a:buAutoNum type="alphaLcParenR"/>
            </a:pPr>
            <a:r>
              <a:rPr lang="en-US" altLang="en-US" sz="1800" dirty="0" smtClean="0"/>
              <a:t>Because we are family (a household)</a:t>
            </a:r>
          </a:p>
          <a:p>
            <a:pPr lvl="1" eaLnBrk="1" hangingPunct="1">
              <a:lnSpc>
                <a:spcPct val="80000"/>
              </a:lnSpc>
              <a:spcBef>
                <a:spcPct val="0"/>
              </a:spcBef>
              <a:buFont typeface="+mj-lt"/>
              <a:buAutoNum type="alphaLcParenR"/>
            </a:pPr>
            <a:endParaRPr lang="en-US" altLang="en-US" sz="800" dirty="0" smtClean="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Our spiritual family should take priority over any earthly relationship</a:t>
            </a:r>
            <a:endParaRPr lang="en-US" altLang="en-US" sz="1800" dirty="0"/>
          </a:p>
        </p:txBody>
      </p:sp>
    </p:spTree>
    <p:extLst>
      <p:ext uri="{BB962C8B-B14F-4D97-AF65-F5344CB8AC3E}">
        <p14:creationId xmlns:p14="http://schemas.microsoft.com/office/powerpoint/2010/main" val="12543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fade">
                                      <p:cBhvr>
                                        <p:cTn id="7" dur="500"/>
                                        <p:tgtEl>
                                          <p:spTgt spid="30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xEl>
                                              <p:pRg st="2" end="2"/>
                                            </p:txEl>
                                          </p:spTgt>
                                        </p:tgtEl>
                                        <p:attrNameLst>
                                          <p:attrName>style.visibility</p:attrName>
                                        </p:attrNameLst>
                                      </p:cBhvr>
                                      <p:to>
                                        <p:strVal val="visible"/>
                                      </p:to>
                                    </p:set>
                                    <p:animEffect transition="in" filter="fade">
                                      <p:cBhvr>
                                        <p:cTn id="12" dur="500"/>
                                        <p:tgtEl>
                                          <p:spTgt spid="307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xEl>
                                              <p:pRg st="4" end="4"/>
                                            </p:txEl>
                                          </p:spTgt>
                                        </p:tgtEl>
                                        <p:attrNameLst>
                                          <p:attrName>style.visibility</p:attrName>
                                        </p:attrNameLst>
                                      </p:cBhvr>
                                      <p:to>
                                        <p:strVal val="visible"/>
                                      </p:to>
                                    </p:set>
                                    <p:animEffect transition="in" filter="fade">
                                      <p:cBhvr>
                                        <p:cTn id="17" dur="500"/>
                                        <p:tgtEl>
                                          <p:spTgt spid="307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6">
                                            <p:txEl>
                                              <p:pRg st="6" end="6"/>
                                            </p:txEl>
                                          </p:spTgt>
                                        </p:tgtEl>
                                        <p:attrNameLst>
                                          <p:attrName>style.visibility</p:attrName>
                                        </p:attrNameLst>
                                      </p:cBhvr>
                                      <p:to>
                                        <p:strVal val="visible"/>
                                      </p:to>
                                    </p:set>
                                    <p:animEffect transition="in" filter="fade">
                                      <p:cBhvr>
                                        <p:cTn id="22" dur="500"/>
                                        <p:tgtEl>
                                          <p:spTgt spid="307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xEl>
                                              <p:pRg st="8" end="8"/>
                                            </p:txEl>
                                          </p:spTgt>
                                        </p:tgtEl>
                                        <p:attrNameLst>
                                          <p:attrName>style.visibility</p:attrName>
                                        </p:attrNameLst>
                                      </p:cBhvr>
                                      <p:to>
                                        <p:strVal val="visible"/>
                                      </p:to>
                                    </p:set>
                                    <p:animEffect transition="in" filter="fade">
                                      <p:cBhvr>
                                        <p:cTn id="27" dur="500"/>
                                        <p:tgtEl>
                                          <p:spTgt spid="307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6">
                                            <p:txEl>
                                              <p:pRg st="10" end="10"/>
                                            </p:txEl>
                                          </p:spTgt>
                                        </p:tgtEl>
                                        <p:attrNameLst>
                                          <p:attrName>style.visibility</p:attrName>
                                        </p:attrNameLst>
                                      </p:cBhvr>
                                      <p:to>
                                        <p:strVal val="visible"/>
                                      </p:to>
                                    </p:set>
                                    <p:animEffect transition="in" filter="fade">
                                      <p:cBhvr>
                                        <p:cTn id="32" dur="500"/>
                                        <p:tgtEl>
                                          <p:spTgt spid="307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6">
                                            <p:txEl>
                                              <p:pRg st="12" end="12"/>
                                            </p:txEl>
                                          </p:spTgt>
                                        </p:tgtEl>
                                        <p:attrNameLst>
                                          <p:attrName>style.visibility</p:attrName>
                                        </p:attrNameLst>
                                      </p:cBhvr>
                                      <p:to>
                                        <p:strVal val="visible"/>
                                      </p:to>
                                    </p:set>
                                    <p:animEffect transition="in" filter="fade">
                                      <p:cBhvr>
                                        <p:cTn id="37" dur="500"/>
                                        <p:tgtEl>
                                          <p:spTgt spid="3076">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76">
                                            <p:txEl>
                                              <p:pRg st="14" end="14"/>
                                            </p:txEl>
                                          </p:spTgt>
                                        </p:tgtEl>
                                        <p:attrNameLst>
                                          <p:attrName>style.visibility</p:attrName>
                                        </p:attrNameLst>
                                      </p:cBhvr>
                                      <p:to>
                                        <p:strVal val="visible"/>
                                      </p:to>
                                    </p:set>
                                    <p:animEffect transition="in" filter="fade">
                                      <p:cBhvr>
                                        <p:cTn id="42" dur="500"/>
                                        <p:tgtEl>
                                          <p:spTgt spid="3076">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6">
                                            <p:txEl>
                                              <p:pRg st="16" end="16"/>
                                            </p:txEl>
                                          </p:spTgt>
                                        </p:tgtEl>
                                        <p:attrNameLst>
                                          <p:attrName>style.visibility</p:attrName>
                                        </p:attrNameLst>
                                      </p:cBhvr>
                                      <p:to>
                                        <p:strVal val="visible"/>
                                      </p:to>
                                    </p:set>
                                    <p:animEffect transition="in" filter="fade">
                                      <p:cBhvr>
                                        <p:cTn id="47" dur="500"/>
                                        <p:tgtEl>
                                          <p:spTgt spid="3076">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24130</TotalTime>
  <Words>1740</Words>
  <Application>Microsoft Office PowerPoint</Application>
  <PresentationFormat>On-screen Show (4:3)</PresentationFormat>
  <Paragraphs>82</Paragraphs>
  <Slides>3</Slides>
  <Notes>3</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Be Responsible For One Another</vt:lpstr>
      <vt:lpstr>Be Responsible For One Another</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Hasty</dc:creator>
  <cp:lastModifiedBy>Ryan Hasty</cp:lastModifiedBy>
  <cp:revision>454</cp:revision>
  <cp:lastPrinted>2017-06-28T22:25:03Z</cp:lastPrinted>
  <dcterms:created xsi:type="dcterms:W3CDTF">2017-04-15T17:21:00Z</dcterms:created>
  <dcterms:modified xsi:type="dcterms:W3CDTF">2017-06-28T22:25:55Z</dcterms:modified>
</cp:coreProperties>
</file>